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9"/>
  </p:notesMasterIdLst>
  <p:sldIdLst>
    <p:sldId id="256" r:id="rId3"/>
    <p:sldId id="269" r:id="rId4"/>
    <p:sldId id="267" r:id="rId5"/>
    <p:sldId id="262" r:id="rId6"/>
    <p:sldId id="259" r:id="rId7"/>
    <p:sldId id="265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782662F-8CF7-4AC7-A5DA-7C0F017B0542}" type="datetimeFigureOut">
              <a:rPr lang="en-US" smtClean="0"/>
              <a:t>12/22/2017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F32DA41-7C97-4504-A877-66EC886ED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51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2DA41-7C97-4504-A877-66EC886ED0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17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4114800"/>
          </a:xfrm>
        </p:spPr>
        <p:txBody>
          <a:bodyPr/>
          <a:lstStyle>
            <a:lvl1pPr algn="ctr">
              <a:defRPr sz="8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4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A141BC0B-F3C3-4CF7-930F-C0E1C41B58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CF0C4-5972-4177-9598-804C6107F1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60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B7C5D-16F3-41B7-A707-C3A67D1EDA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089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06FE19-BEAB-403E-81FB-E939D95E36C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9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6EE4-314B-4913-B7C9-F98F1A3FB733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1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63E5-2657-4202-87BE-5F1EE900AAD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88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8AF4-B460-4CFA-9676-49CDFC456CC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4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8FD32-1265-49C2-9396-A1E0E33A01B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62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8EF4E-4C64-4728-866E-61F2EF9718A8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565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D8D8F-64A5-4C81-B204-7EE7A173AD1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295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EAC22-5CCB-4BC5-9382-E0D390AFA42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B517-7CFF-4311-BDDF-EAD1E0023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0146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13A38-65DF-4FE6-A1C8-E95C1B93CA4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60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7A37A-8BE2-425D-882A-69CF4DE9E476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83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4A6F1-C5BD-4EB5-A000-28EC36F41EE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45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B47F5B-D06D-4A47-9E14-3D3AAF4900E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7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4864-BCD4-4869-A00B-C759530E4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73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F4DA6-5DDA-4FAE-AAC6-F8946D5AD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84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989C8-40AD-4B44-B35C-E67B8D031F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7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73C6C-3659-4E35-B6EB-BDC5FC37A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4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EF858-EBA6-4AB7-8CF1-C21A965823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6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9B72-ADB7-483E-B1A0-D2FC8757F8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58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3F94F-905C-4F2B-9F07-AED7302AF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68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+mn-lt"/>
              </a:defRPr>
            </a:lvl1pPr>
          </a:lstStyle>
          <a:p>
            <a:fld id="{F14FDD59-4DB1-4800-91A1-D7B6611407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C Futura Casual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D29E08-2CC7-43FA-B2E8-17AD831CD515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280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1"/>
                </a:solidFill>
              </a:rPr>
              <a:t>Me llamo _________      </a:t>
            </a:r>
            <a:r>
              <a:rPr lang="en-US" altLang="en-US" sz="3600" dirty="0" smtClean="0">
                <a:solidFill>
                  <a:schemeClr val="accent1"/>
                </a:solidFill>
              </a:rPr>
              <a:t>        </a:t>
            </a:r>
            <a:r>
              <a:rPr lang="en-US" altLang="en-US" sz="3600" smtClean="0">
                <a:solidFill>
                  <a:schemeClr val="accent1"/>
                </a:solidFill>
              </a:rPr>
              <a:t>Clase </a:t>
            </a:r>
            <a:r>
              <a:rPr lang="en-US" altLang="en-US" sz="3600" smtClean="0">
                <a:solidFill>
                  <a:schemeClr val="accent1"/>
                </a:solidFill>
              </a:rPr>
              <a:t>601 </a:t>
            </a:r>
            <a:r>
              <a:rPr lang="en-US" altLang="en-US" sz="3600" dirty="0" smtClean="0">
                <a:solidFill>
                  <a:schemeClr val="accent1"/>
                </a:solidFill>
              </a:rPr>
              <a:t/>
            </a:r>
            <a:br>
              <a:rPr lang="en-US" altLang="en-US" sz="3600" dirty="0" smtClean="0">
                <a:solidFill>
                  <a:schemeClr val="accent1"/>
                </a:solidFill>
              </a:rPr>
            </a:br>
            <a:r>
              <a:rPr lang="en-US" altLang="en-US" sz="3600" dirty="0" smtClean="0">
                <a:solidFill>
                  <a:schemeClr val="accent1"/>
                </a:solidFill>
              </a:rPr>
              <a:t>La </a:t>
            </a:r>
            <a:r>
              <a:rPr lang="en-US" altLang="en-US" sz="3600" dirty="0">
                <a:solidFill>
                  <a:schemeClr val="accent1"/>
                </a:solidFill>
              </a:rPr>
              <a:t>fecha es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 de enero </a:t>
            </a:r>
            <a:r>
              <a:rPr lang="en-US" altLang="en-US" sz="3600" dirty="0">
                <a:solidFill>
                  <a:schemeClr val="accent1"/>
                </a:solidFill>
              </a:rPr>
              <a:t>del </a:t>
            </a:r>
            <a:r>
              <a:rPr lang="en-US" altLang="en-US" sz="3600" dirty="0" smtClean="0">
                <a:solidFill>
                  <a:schemeClr val="accent1"/>
                </a:solidFill>
              </a:rPr>
              <a:t>2018</a:t>
            </a:r>
            <a:endParaRPr lang="en-US" altLang="en-US" sz="36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334000"/>
          </a:xfrm>
        </p:spPr>
        <p:txBody>
          <a:bodyPr/>
          <a:lstStyle/>
          <a:p>
            <a:pPr marL="762000" indent="-762000">
              <a:lnSpc>
                <a:spcPct val="90000"/>
              </a:lnSpc>
              <a:buFontTx/>
              <a:buNone/>
            </a:pPr>
            <a:r>
              <a:rPr lang="es-ES_tradnl" altLang="en-US" sz="36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39: </a:t>
            </a:r>
            <a:r>
              <a:rPr lang="es-ES_tradnl" altLang="en-US" sz="3600" dirty="0"/>
              <a:t>¿Cuántos cuartos tiene tu casa o apartamento</a:t>
            </a:r>
            <a:r>
              <a:rPr lang="es-ES_tradnl" altLang="en-US" sz="3600" dirty="0" smtClean="0"/>
              <a:t>?</a:t>
            </a:r>
          </a:p>
          <a:p>
            <a:pPr marL="762000" indent="-762000">
              <a:lnSpc>
                <a:spcPct val="90000"/>
              </a:lnSpc>
              <a:buNone/>
            </a:pPr>
            <a:r>
              <a:rPr lang="es-ES_tradnl" altLang="en-US" sz="2800" i="1" dirty="0">
                <a:solidFill>
                  <a:srgbClr val="7030A0"/>
                </a:solidFill>
              </a:rPr>
              <a:t>L.O. –to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review</a:t>
            </a:r>
            <a:r>
              <a:rPr lang="es-ES_tradnl" altLang="en-US" sz="2800" i="1" dirty="0">
                <a:solidFill>
                  <a:srgbClr val="7030A0"/>
                </a:solidFill>
              </a:rPr>
              <a:t> 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rooms</a:t>
            </a:r>
            <a:r>
              <a:rPr lang="es-ES_tradnl" altLang="en-US" sz="2800" i="1" dirty="0">
                <a:solidFill>
                  <a:srgbClr val="7030A0"/>
                </a:solidFill>
              </a:rPr>
              <a:t> of a home/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furniture</a:t>
            </a:r>
            <a:r>
              <a:rPr lang="es-ES_tradnl" altLang="en-US" sz="2800" i="1" dirty="0">
                <a:solidFill>
                  <a:srgbClr val="7030A0"/>
                </a:solidFill>
              </a:rPr>
              <a:t>/</a:t>
            </a:r>
            <a:r>
              <a:rPr lang="es-ES_tradnl" altLang="en-US" sz="2800" i="1" dirty="0" err="1">
                <a:solidFill>
                  <a:srgbClr val="7030A0"/>
                </a:solidFill>
              </a:rPr>
              <a:t>appliances</a:t>
            </a:r>
            <a:endParaRPr lang="es-ES_tradnl" altLang="en-US" sz="2800" i="1" dirty="0">
              <a:solidFill>
                <a:srgbClr val="7030A0"/>
              </a:solidFill>
            </a:endParaRPr>
          </a:p>
          <a:p>
            <a:pPr marL="762000" indent="-762000">
              <a:lnSpc>
                <a:spcPct val="90000"/>
              </a:lnSpc>
              <a:buNone/>
            </a:pPr>
            <a:r>
              <a:rPr lang="es-ES_tradnl" altLang="en-US" sz="3600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3600" dirty="0">
                <a:solidFill>
                  <a:srgbClr val="FF0000"/>
                </a:solidFill>
              </a:rPr>
              <a:t>Inicial</a:t>
            </a:r>
            <a:r>
              <a:rPr lang="es-ES_tradnl" altLang="en-US" sz="36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3600" dirty="0" smtClean="0"/>
              <a:t>Copia y responde</a:t>
            </a:r>
          </a:p>
          <a:p>
            <a:pPr marL="762000" indent="-762000">
              <a:lnSpc>
                <a:spcPct val="90000"/>
              </a:lnSpc>
              <a:buNone/>
            </a:pPr>
            <a:r>
              <a:rPr lang="es-ES_tradnl" altLang="en-US" sz="3600" dirty="0" smtClean="0"/>
              <a:t>1. </a:t>
            </a:r>
            <a:r>
              <a:rPr lang="es-ES_tradnl" altLang="en-US" sz="3600" dirty="0" smtClean="0"/>
              <a:t>¿Tu </a:t>
            </a:r>
            <a:r>
              <a:rPr lang="es-ES_tradnl" altLang="en-US" sz="3600" dirty="0" smtClean="0"/>
              <a:t>casa o apartamento es grande o pequeña?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3600" dirty="0" smtClean="0"/>
              <a:t>2. ¿Cuantos </a:t>
            </a:r>
            <a:r>
              <a:rPr lang="es-ES_tradnl" altLang="en-US" sz="3600" dirty="0"/>
              <a:t>cuartos </a:t>
            </a:r>
            <a:r>
              <a:rPr lang="es-ES_tradnl" altLang="en-US" sz="2800" i="1" dirty="0"/>
              <a:t>(</a:t>
            </a:r>
            <a:r>
              <a:rPr lang="es-ES_tradnl" altLang="en-US" sz="2800" i="1" dirty="0" err="1"/>
              <a:t>rooms</a:t>
            </a:r>
            <a:r>
              <a:rPr lang="es-ES_tradnl" altLang="en-US" sz="2800" i="1" dirty="0"/>
              <a:t>)</a:t>
            </a:r>
            <a:r>
              <a:rPr lang="es-ES_tradnl" altLang="en-US" sz="3600" dirty="0"/>
              <a:t> tiene tu casa o apartamento?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3600" dirty="0" smtClean="0"/>
              <a:t>3. ¿Cuales </a:t>
            </a:r>
            <a:r>
              <a:rPr lang="es-ES_tradnl" altLang="en-US" sz="3600" dirty="0"/>
              <a:t>cuartos 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Image result for ME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09060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2098820" y="1066800"/>
            <a:ext cx="187180" cy="12639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428999" y="533400"/>
            <a:ext cx="890210" cy="125141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62400" y="7937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SILLA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64959" y="2362199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MESA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2814935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Table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533400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chair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2" name="AutoShape 7" descr="Image result for lampa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Image result for coffee table with so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586" y="3114675"/>
            <a:ext cx="57150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>
            <a:endCxn id="25" idx="2"/>
          </p:cNvCxnSpPr>
          <p:nvPr/>
        </p:nvCxnSpPr>
        <p:spPr>
          <a:xfrm flipH="1" flipV="1">
            <a:off x="5566286" y="2823865"/>
            <a:ext cx="301114" cy="10623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80486" y="2362200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SOFÁ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019800" y="2333379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sofa</a:t>
            </a:r>
            <a:endParaRPr lang="en-US" b="1" dirty="0">
              <a:solidFill>
                <a:schemeClr val="accent2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8149714" y="2263876"/>
            <a:ext cx="0" cy="10623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315200" y="1752600"/>
            <a:ext cx="1828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LÁMPARA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529052" y="1323152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lamp</a:t>
            </a:r>
            <a:endParaRPr lang="en-US" b="1" dirty="0">
              <a:solidFill>
                <a:schemeClr val="accent2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476070" y="4267200"/>
            <a:ext cx="486330" cy="8927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790270" y="3805535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MESITA</a:t>
            </a:r>
            <a:endParaRPr lang="en-US" b="1" dirty="0"/>
          </a:p>
        </p:txBody>
      </p:sp>
      <p:sp>
        <p:nvSpPr>
          <p:cNvPr id="26" name="AutoShape 12" descr="Image result for be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" t="18070" b="17805"/>
          <a:stretch/>
        </p:blipFill>
        <p:spPr bwMode="auto">
          <a:xfrm>
            <a:off x="228600" y="4419600"/>
            <a:ext cx="2895600" cy="189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438400" y="3348335"/>
            <a:ext cx="2057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coffee table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0219" y="6319318"/>
            <a:ext cx="1371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CAMA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651819" y="6306856"/>
            <a:ext cx="1101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bed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15400" cy="55626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n-US" sz="3000" dirty="0" err="1" smtClean="0"/>
              <a:t>Label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room</a:t>
            </a:r>
            <a:r>
              <a:rPr lang="es-ES_tradnl" altLang="en-US" sz="3000" dirty="0" smtClean="0"/>
              <a:t>/place. Use </a:t>
            </a:r>
            <a:r>
              <a:rPr lang="es-ES_tradnl" altLang="en-US" sz="3000" u="sng" dirty="0" smtClean="0"/>
              <a:t>el</a:t>
            </a:r>
            <a:r>
              <a:rPr lang="es-ES_tradnl" altLang="en-US" sz="3000" dirty="0" smtClean="0"/>
              <a:t> o </a:t>
            </a:r>
            <a:r>
              <a:rPr lang="es-ES_tradnl" altLang="en-US" sz="3000" u="sng" dirty="0" smtClean="0"/>
              <a:t>la</a:t>
            </a:r>
            <a:endParaRPr lang="es-ES_tradnl" altLang="en-US" sz="3000" u="sng" dirty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altLang="en-US" b="1" dirty="0"/>
          </a:p>
        </p:txBody>
      </p:sp>
      <p:pic>
        <p:nvPicPr>
          <p:cNvPr id="2066" name="Picture 18" descr="C:\Users\Faculty\AppData\Local\Microsoft\Windows\Temporary Internet Files\Content.IE5\Y6D86QZU\MC9000896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1830629" cy="143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Faculty\AppData\Local\Microsoft\Windows\Temporary Internet Files\Content.IE5\EK187HAR\MC9000900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28800"/>
            <a:ext cx="1829056" cy="18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Faculty\AppData\Local\Microsoft\Windows\Temporary Internet Files\Content.IE5\ID6MG4ZU\MC9003610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782" y="1371600"/>
            <a:ext cx="1978818" cy="19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Faculty\AppData\Local\Microsoft\Windows\Temporary Internet Files\Content.IE5\EK187HAR\MC90041936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29" y="4495800"/>
            <a:ext cx="1598371" cy="118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Faculty\AppData\Local\Microsoft\Windows\Temporary Internet Files\Content.IE5\ID6MG4ZU\MC90008286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62" y="4140403"/>
            <a:ext cx="1672438" cy="180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Faculty\AppData\Local\Microsoft\Windows\Temporary Internet Files\Content.IE5\I4PJBFIF\MC90008942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572" y="4419600"/>
            <a:ext cx="1824228" cy="146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36576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48522" y="33528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3988" y="34290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" y="57105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5988" y="5939135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77000" y="5943600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371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Repaso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5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8991600" cy="5867400"/>
          </a:xfrm>
        </p:spPr>
        <p:txBody>
          <a:bodyPr/>
          <a:lstStyle/>
          <a:p>
            <a:pPr marL="533400" indent="-533400"/>
            <a:r>
              <a:rPr lang="es-ES_tradnl" altLang="en-US" dirty="0"/>
              <a:t>Escucha y completa la tabla</a:t>
            </a:r>
            <a:r>
              <a:rPr lang="es-ES_tradnl" altLang="en-US" dirty="0" smtClean="0"/>
              <a:t>:</a:t>
            </a:r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r>
              <a:rPr lang="en-US" dirty="0" err="1"/>
              <a:t>Copia</a:t>
            </a:r>
            <a:r>
              <a:rPr lang="en-US" dirty="0"/>
              <a:t> y </a:t>
            </a:r>
            <a:r>
              <a:rPr lang="en-US" dirty="0" err="1"/>
              <a:t>responde</a:t>
            </a:r>
            <a:r>
              <a:rPr lang="en-US" dirty="0"/>
              <a:t> </a:t>
            </a:r>
            <a:r>
              <a:rPr lang="en-US" u="sng" dirty="0" err="1"/>
              <a:t>Ejercicio</a:t>
            </a:r>
            <a:r>
              <a:rPr lang="en-US" u="sng" dirty="0"/>
              <a:t> 4</a:t>
            </a:r>
            <a:r>
              <a:rPr lang="en-US" dirty="0"/>
              <a:t> p. 65</a:t>
            </a:r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533400" indent="-533400"/>
            <a:endParaRPr lang="es-ES_tradnl" altLang="en-US" dirty="0" smtClean="0"/>
          </a:p>
          <a:p>
            <a:pPr marL="533400" indent="-533400"/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  <a:p>
            <a:pPr marL="533400" indent="-533400"/>
            <a:endParaRPr lang="es-ES_tradnl" altLang="en-US" dirty="0"/>
          </a:p>
          <a:p>
            <a:pPr marL="0" indent="0">
              <a:buNone/>
            </a:pPr>
            <a:endParaRPr lang="es-ES_tradnl" altLang="en-US" dirty="0"/>
          </a:p>
        </p:txBody>
      </p:sp>
      <p:graphicFrame>
        <p:nvGraphicFramePr>
          <p:cNvPr id="30782" name="Group 6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00912479"/>
              </p:ext>
            </p:extLst>
          </p:nvPr>
        </p:nvGraphicFramePr>
        <p:xfrm>
          <a:off x="1066800" y="1387475"/>
          <a:ext cx="6477000" cy="3717925"/>
        </p:xfrm>
        <a:graphic>
          <a:graphicData uri="http://schemas.openxmlformats.org/drawingml/2006/table">
            <a:tbl>
              <a:tblPr/>
              <a:tblGrid>
                <a:gridCol w="3238500"/>
                <a:gridCol w="3238500"/>
              </a:tblGrid>
              <a:tr h="6353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Verdad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Falso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30825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60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r>
              <a:rPr lang="es-ES_tradnl" altLang="en-US" sz="3600" dirty="0"/>
              <a:t>WORKBOOK</a:t>
            </a:r>
          </a:p>
          <a:p>
            <a:pPr lvl="1"/>
            <a:r>
              <a:rPr lang="es-ES_tradnl" altLang="en-US" sz="3200" dirty="0"/>
              <a:t>Complete page 2.5</a:t>
            </a:r>
          </a:p>
          <a:p>
            <a:r>
              <a:rPr lang="en-US" dirty="0" smtClean="0"/>
              <a:t>SIGN RUBRIC </a:t>
            </a:r>
            <a:r>
              <a:rPr lang="en-US" u="sng" dirty="0" smtClean="0"/>
              <a:t>Mini-Proyecto: </a:t>
            </a:r>
            <a:r>
              <a:rPr lang="en-US" u="sng" dirty="0" err="1" smtClean="0"/>
              <a:t>una</a:t>
            </a:r>
            <a:r>
              <a:rPr lang="en-US" u="sng" dirty="0" smtClean="0"/>
              <a:t> </a:t>
            </a:r>
            <a:r>
              <a:rPr lang="en-US" u="sng" dirty="0" err="1" smtClean="0"/>
              <a:t>familia</a:t>
            </a:r>
            <a:r>
              <a:rPr lang="en-US" u="sng" dirty="0" smtClean="0"/>
              <a:t> </a:t>
            </a:r>
            <a:r>
              <a:rPr lang="en-US" u="sng" dirty="0" err="1" smtClean="0"/>
              <a:t>extraordinaria</a:t>
            </a:r>
            <a:r>
              <a:rPr lang="en-US" dirty="0" smtClean="0"/>
              <a:t> by NO LATER than NEXT TUESDAY</a:t>
            </a:r>
            <a:endParaRPr lang="en-US" dirty="0" smtClean="0"/>
          </a:p>
          <a:p>
            <a:r>
              <a:rPr lang="en-US" u="sng" dirty="0" smtClean="0"/>
              <a:t>QUIZ </a:t>
            </a:r>
            <a:r>
              <a:rPr lang="en-US" u="sng" dirty="0"/>
              <a:t>2: Cap. 2  </a:t>
            </a:r>
            <a:r>
              <a:rPr lang="en-US" dirty="0" smtClean="0"/>
              <a:t>on THURSDAY!!!!</a:t>
            </a:r>
            <a:endParaRPr lang="en-US" dirty="0"/>
          </a:p>
          <a:p>
            <a:pPr lvl="1"/>
            <a:r>
              <a:rPr lang="en-US" dirty="0"/>
              <a:t>STUDY </a:t>
            </a:r>
            <a:r>
              <a:rPr lang="en-US" u="sng" dirty="0"/>
              <a:t>VOCABULARIO 2</a:t>
            </a:r>
            <a:r>
              <a:rPr lang="en-US" dirty="0"/>
              <a:t> from PROPOSITO  38- PROPOSITO 41</a:t>
            </a:r>
          </a:p>
          <a:p>
            <a:pPr marL="457200" lvl="1" indent="0">
              <a:buNone/>
            </a:pPr>
            <a:endParaRPr lang="es-ES_tradnl" altLang="en-US" sz="3200" dirty="0"/>
          </a:p>
          <a:p>
            <a:pPr marL="457200" lvl="1" indent="0">
              <a:buNone/>
            </a:pPr>
            <a:endParaRPr lang="es-ES_tradnl" altLang="en-US" sz="3200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1000" y="-228600"/>
            <a:ext cx="82296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5400">
                <a:solidFill>
                  <a:schemeClr val="tx2"/>
                </a:solidFill>
                <a:latin typeface="CAC Futura Casual" pitchFamily="2" charset="0"/>
              </a:defRPr>
            </a:lvl1pPr>
            <a:lvl2pPr>
              <a:defRPr sz="5400">
                <a:solidFill>
                  <a:schemeClr val="tx2"/>
                </a:solidFill>
                <a:latin typeface="CAC Futura Casual" pitchFamily="2" charset="0"/>
              </a:defRPr>
            </a:lvl2pPr>
            <a:lvl3pPr>
              <a:defRPr sz="5400">
                <a:solidFill>
                  <a:schemeClr val="tx2"/>
                </a:solidFill>
                <a:latin typeface="CAC Futura Casual" pitchFamily="2" charset="0"/>
              </a:defRPr>
            </a:lvl3pPr>
            <a:lvl4pPr>
              <a:defRPr sz="5400">
                <a:solidFill>
                  <a:schemeClr val="tx2"/>
                </a:solidFill>
                <a:latin typeface="CAC Futura Casual" pitchFamily="2" charset="0"/>
              </a:defRPr>
            </a:lvl4pPr>
            <a:lvl5pPr>
              <a:defRPr sz="5400">
                <a:solidFill>
                  <a:schemeClr val="tx2"/>
                </a:solidFill>
                <a:latin typeface="CAC Futura Casual" pitchFamily="2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C Futura Casual" pitchFamily="2" charset="0"/>
              </a:defRPr>
            </a:lvl9pPr>
          </a:lstStyle>
          <a:p>
            <a:pPr algn="ctr"/>
            <a:r>
              <a:rPr lang="en-US" altLang="en-US" dirty="0" err="1">
                <a:solidFill>
                  <a:srgbClr val="CC0000"/>
                </a:solidFill>
              </a:rPr>
              <a:t>Tarea</a:t>
            </a:r>
            <a:r>
              <a:rPr lang="en-US" altLang="en-US" dirty="0">
                <a:solidFill>
                  <a:srgbClr val="CC0000"/>
                </a:solidFill>
              </a:rPr>
              <a:t> # </a:t>
            </a:r>
            <a:r>
              <a:rPr lang="en-US" altLang="en-US" dirty="0" smtClean="0">
                <a:solidFill>
                  <a:srgbClr val="CC0000"/>
                </a:solidFill>
              </a:rPr>
              <a:t>39:</a:t>
            </a:r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Teacher oral parts for EJERCICIO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grande tiene ocho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grande tiene cuatro cuartos.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de apartamentos tiene muchos pisos.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Una casa privada es un edificio alto.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flores y arboles en un jardín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 carro nuevo tiene muchos años.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una mesa y cuatro sillas en el baño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Un hijo único es un gemelo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/>
              <a:t>Hay un sofá</a:t>
            </a:r>
            <a:r>
              <a:rPr lang="es-ES_tradnl" sz="2800" dirty="0" smtClean="0"/>
              <a:t>, </a:t>
            </a:r>
            <a:r>
              <a:rPr lang="es-ES_tradnl" sz="2800" dirty="0" smtClean="0"/>
              <a:t>una mesita </a:t>
            </a:r>
            <a:r>
              <a:rPr lang="es-ES_tradnl" sz="2800" dirty="0" smtClean="0"/>
              <a:t>y </a:t>
            </a:r>
            <a:r>
              <a:rPr lang="es-ES_tradnl" sz="2800" dirty="0" smtClean="0"/>
              <a:t>una lámpara en la sala de la casa.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3021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rning to Write">
  <a:themeElements>
    <a:clrScheme name="Learning to Wr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arning to Writ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arning to Wr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arning to Wr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arning to Wr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Learning to Write</Template>
  <TotalTime>17594</TotalTime>
  <Words>236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Learning to Write</vt:lpstr>
      <vt:lpstr>Textured</vt:lpstr>
      <vt:lpstr>Me llamo _________              Clase 601  La fecha es 2 de enero del 2018</vt:lpstr>
      <vt:lpstr>PowerPoint Presentation</vt:lpstr>
      <vt:lpstr>Repaso</vt:lpstr>
      <vt:lpstr>Ejercicios</vt:lpstr>
      <vt:lpstr>PowerPoint Presentation</vt:lpstr>
      <vt:lpstr>Teacher oral parts for EJERCICIO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9N La fecha es 23 de marzo del 2012</dc:title>
  <dc:creator>Helen Zumaeta</dc:creator>
  <cp:lastModifiedBy>Helen Zumaeta</cp:lastModifiedBy>
  <cp:revision>61</cp:revision>
  <cp:lastPrinted>2018-01-02T13:34:19Z</cp:lastPrinted>
  <dcterms:created xsi:type="dcterms:W3CDTF">2012-03-22T16:22:56Z</dcterms:created>
  <dcterms:modified xsi:type="dcterms:W3CDTF">2018-01-02T18:06:26Z</dcterms:modified>
</cp:coreProperties>
</file>